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9" r:id="rId4"/>
    <p:sldId id="261" r:id="rId5"/>
    <p:sldId id="285" r:id="rId6"/>
    <p:sldId id="266" r:id="rId7"/>
    <p:sldId id="264" r:id="rId8"/>
    <p:sldId id="265" r:id="rId9"/>
    <p:sldId id="268" r:id="rId10"/>
    <p:sldId id="286" r:id="rId11"/>
    <p:sldId id="287" r:id="rId12"/>
    <p:sldId id="288" r:id="rId13"/>
    <p:sldId id="278" r:id="rId14"/>
    <p:sldId id="271" r:id="rId15"/>
    <p:sldId id="289" r:id="rId16"/>
    <p:sldId id="280" r:id="rId17"/>
    <p:sldId id="290" r:id="rId18"/>
    <p:sldId id="291" r:id="rId19"/>
    <p:sldId id="292" r:id="rId20"/>
    <p:sldId id="293" r:id="rId21"/>
    <p:sldId id="294" r:id="rId22"/>
    <p:sldId id="297" r:id="rId23"/>
    <p:sldId id="296" r:id="rId24"/>
    <p:sldId id="295" r:id="rId25"/>
    <p:sldId id="269" r:id="rId26"/>
    <p:sldId id="283" r:id="rId2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051"/>
    <a:srgbClr val="03538F"/>
    <a:srgbClr val="046DBC"/>
    <a:srgbClr val="043B4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1" autoAdjust="0"/>
    <p:restoredTop sz="94660"/>
  </p:normalViewPr>
  <p:slideViewPr>
    <p:cSldViewPr snapToGrid="0">
      <p:cViewPr varScale="1">
        <p:scale>
          <a:sx n="99" d="100"/>
          <a:sy n="99" d="100"/>
        </p:scale>
        <p:origin x="-10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3654E-C91C-4CCA-8372-71E00D08F246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AA8AA-A878-41FE-9F4D-8F3BC1CBE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8696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6EA76-E9F5-47F5-9C03-4C9134679D1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570CF-52D7-4197-9DA6-8D4AE7170E0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570CF-52D7-4197-9DA6-8D4AE7170E0F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09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131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053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265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131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608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730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691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662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110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85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0B58D-834C-4C19-817A-4DD978C4298B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790A9-C428-4655-B395-777B7D727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958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3051"/>
            </a:gs>
            <a:gs pos="35000">
              <a:schemeClr val="accent1">
                <a:lumMod val="77000"/>
                <a:lumOff val="23000"/>
              </a:schemeClr>
            </a:gs>
            <a:gs pos="100000">
              <a:srgbClr val="023051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55039"/>
            <a:ext cx="9144000" cy="27090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1292533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ходе </a:t>
            </a:r>
            <a:r>
              <a:rPr lang="ru-RU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3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создания </a:t>
            </a:r>
            <a:endParaRPr lang="ru-RU" sz="3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туристско-рекреационного кластера </a:t>
            </a:r>
            <a:br>
              <a:rPr lang="ru-RU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«Барнаул – горнозаводской город</a:t>
            </a:r>
            <a:r>
              <a:rPr lang="ru-RU" sz="3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перспективах развития до 2018 года</a:t>
            </a:r>
            <a:endParaRPr lang="ru-RU" sz="3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37"/>
          <a:stretch/>
        </p:blipFill>
        <p:spPr>
          <a:xfrm>
            <a:off x="2908570" y="4443142"/>
            <a:ext cx="1905044" cy="155382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59" r="3564"/>
          <a:stretch/>
        </p:blipFill>
        <p:spPr>
          <a:xfrm>
            <a:off x="7210960" y="4446929"/>
            <a:ext cx="1898994" cy="1553821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5" r="3969"/>
          <a:stretch/>
        </p:blipFill>
        <p:spPr>
          <a:xfrm>
            <a:off x="4831610" y="4446929"/>
            <a:ext cx="2340907" cy="1553821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2" t="13333" r="16022" b="30386"/>
          <a:stretch>
            <a:fillRect/>
          </a:stretch>
        </p:blipFill>
        <p:spPr>
          <a:xfrm>
            <a:off x="19451" y="4440832"/>
            <a:ext cx="2850209" cy="1549710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xmlns="" val="5253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строительства </a:t>
            </a:r>
            <a:r>
              <a:rPr lang="ru-RU" sz="3600" b="1" dirty="0" err="1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берегоукрепления</a:t>
            </a:r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р.Оби</a:t>
            </a:r>
            <a:endParaRPr lang="ru-RU" sz="36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184779"/>
            <a:ext cx="8428729" cy="561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90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средств в 2015 году</a:t>
            </a:r>
            <a:endParaRPr lang="ru-RU" sz="36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9430618"/>
              </p:ext>
            </p:extLst>
          </p:nvPr>
        </p:nvGraphicFramePr>
        <p:xfrm>
          <a:off x="380198" y="1069739"/>
          <a:ext cx="8383606" cy="5369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5652"/>
                <a:gridCol w="2877954"/>
              </a:tblGrid>
              <a:tr h="774611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74611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Террасирование склонов Нагорного парка с водоотведением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29 894</a:t>
                      </a:r>
                      <a:r>
                        <a:rPr lang="ru-RU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4611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Мост через </a:t>
                      </a:r>
                      <a:r>
                        <a:rPr lang="ru-RU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р.Барнаулка</a:t>
                      </a:r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пр-кту</a:t>
                      </a:r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Ленина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159 548</a:t>
                      </a:r>
                      <a:r>
                        <a:rPr lang="ru-RU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4611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Мост через </a:t>
                      </a:r>
                      <a:r>
                        <a:rPr lang="ru-RU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р.Барнаулка</a:t>
                      </a:r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</a:t>
                      </a:r>
                      <a:b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пр-кту</a:t>
                      </a:r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Социалистическому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28 758</a:t>
                      </a:r>
                      <a:r>
                        <a:rPr lang="ru-RU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4611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Модульная котельная по ул. Чехова, 24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65 075 тыс. руб.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38242">
                <a:tc>
                  <a:txBody>
                    <a:bodyPr/>
                    <a:lstStyle/>
                    <a:p>
                      <a:r>
                        <a:rPr lang="ru-RU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Берегоукрепление</a:t>
                      </a:r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р.Оби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96 725 тыс. руб.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58265">
                <a:tc>
                  <a:txBody>
                    <a:bodyPr/>
                    <a:lstStyle/>
                    <a:p>
                      <a:r>
                        <a:rPr lang="ru-RU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 млн. руб.</a:t>
                      </a:r>
                      <a:endParaRPr lang="ru-RU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369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  <a:r>
              <a:rPr lang="ru-RU" sz="3600" b="1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инвесторов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286"/>
          <a:stretch/>
        </p:blipFill>
        <p:spPr>
          <a:xfrm>
            <a:off x="4404199" y="3693783"/>
            <a:ext cx="4106890" cy="25911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70" r="11691" b="17261"/>
          <a:stretch/>
        </p:blipFill>
        <p:spPr>
          <a:xfrm>
            <a:off x="4404199" y="686181"/>
            <a:ext cx="4108558" cy="2610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37"/>
          <a:stretch/>
        </p:blipFill>
        <p:spPr>
          <a:xfrm rot="5400000">
            <a:off x="-655211" y="1695203"/>
            <a:ext cx="5585832" cy="35677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53811" y="6280442"/>
            <a:ext cx="3567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Многоуровневый </a:t>
            </a:r>
            <a:r>
              <a:rPr lang="ru-RU" dirty="0" err="1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автопаркинг</a:t>
            </a: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73750" y="3283104"/>
            <a:ext cx="3567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 Иоанна Предтечи</a:t>
            </a: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73750" y="6267565"/>
            <a:ext cx="3567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Льва Толстого</a:t>
            </a: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75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инвесторов</a:t>
            </a:r>
            <a:endParaRPr lang="ru-RU" sz="32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77164" y="3089997"/>
            <a:ext cx="423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Административно-культурный центр</a:t>
            </a: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44576" y="6027003"/>
            <a:ext cx="2865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Бизнес-центр «Демидов»</a:t>
            </a: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2672" y="3122303"/>
            <a:ext cx="326216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 «Охотничий дворик»</a:t>
            </a: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232" b="46"/>
          <a:stretch/>
        </p:blipFill>
        <p:spPr>
          <a:xfrm>
            <a:off x="580833" y="650391"/>
            <a:ext cx="3805843" cy="2466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58" t="4917" r="11409" b="23146"/>
          <a:stretch/>
        </p:blipFill>
        <p:spPr>
          <a:xfrm>
            <a:off x="5176647" y="588523"/>
            <a:ext cx="3436727" cy="2502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967" r="11520" b="29147"/>
          <a:stretch/>
        </p:blipFill>
        <p:spPr>
          <a:xfrm>
            <a:off x="2560430" y="3725930"/>
            <a:ext cx="4234167" cy="226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5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инвесторов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77164" y="3205908"/>
            <a:ext cx="423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пчеловодства</a:t>
            </a: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9141" y="3218787"/>
            <a:ext cx="2865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Гостиничный комплекс</a:t>
            </a: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76411" y="6250775"/>
            <a:ext cx="326216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Будущий общественный историко-культурный центр</a:t>
            </a: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1" r="2752"/>
          <a:stretch/>
        </p:blipFill>
        <p:spPr>
          <a:xfrm>
            <a:off x="2581315" y="3639635"/>
            <a:ext cx="4391697" cy="2617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48"/>
          <a:stretch/>
        </p:blipFill>
        <p:spPr>
          <a:xfrm>
            <a:off x="582445" y="736586"/>
            <a:ext cx="3644721" cy="2488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08" r="37101"/>
          <a:stretch/>
        </p:blipFill>
        <p:spPr>
          <a:xfrm rot="5400000">
            <a:off x="5606753" y="56085"/>
            <a:ext cx="2579765" cy="37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366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28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инвесторов </a:t>
            </a:r>
            <a:br>
              <a:rPr lang="ru-RU" sz="28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(восстановление объектов культурного наследия)</a:t>
            </a:r>
            <a:endParaRPr lang="ru-RU" sz="28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60" r="9555" b="15991"/>
          <a:stretch/>
        </p:blipFill>
        <p:spPr>
          <a:xfrm>
            <a:off x="176980" y="963179"/>
            <a:ext cx="4650659" cy="3301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1818" y="3696930"/>
            <a:ext cx="5025554" cy="3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16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государственно-частного партнерства</a:t>
            </a:r>
            <a:endParaRPr lang="ru-RU" sz="32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1933978"/>
              </p:ext>
            </p:extLst>
          </p:nvPr>
        </p:nvGraphicFramePr>
        <p:xfrm>
          <a:off x="303671" y="1073979"/>
          <a:ext cx="8536660" cy="5189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9335"/>
                <a:gridCol w="4037325"/>
              </a:tblGrid>
              <a:tr h="86493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 инвестора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 инженерной инфраструктуры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161916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91 объекта культурного наследия от воздействия талых и ливневых вод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водоотведения</a:t>
                      </a:r>
                      <a:r>
                        <a:rPr lang="ru-RU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историческим улицам, протяженностью более 4 км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5244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Многоуровневый автоматический </a:t>
                      </a:r>
                      <a:r>
                        <a:rPr lang="ru-RU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автопаркинг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Сети газоснабжения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5781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Храм Иоанна</a:t>
                      </a:r>
                      <a:r>
                        <a:rPr lang="ru-RU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Предтечи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Сети водоснабжения, газоснабжения, электроснабжения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61916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Улица Льва Толстого в границах проспектов Ленина и Социалистического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Сети</a:t>
                      </a:r>
                      <a:r>
                        <a:rPr lang="ru-RU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бытовой канализации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772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68978"/>
            <a:ext cx="91439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рекламы</a:t>
            </a:r>
            <a:endParaRPr lang="ru-RU" sz="32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10" y="906020"/>
            <a:ext cx="4258924" cy="2664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9703" y="3861653"/>
            <a:ext cx="4591213" cy="2794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658980" y="1122470"/>
            <a:ext cx="2767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Льва Толстого в 2014 году</a:t>
            </a:r>
            <a:endParaRPr lang="ru-RU" sz="24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4184" y="5054825"/>
            <a:ext cx="2767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Льва Толстого в 2016 году</a:t>
            </a:r>
            <a:endParaRPr lang="ru-RU" sz="24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1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68978"/>
            <a:ext cx="91439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«Аптеки </a:t>
            </a:r>
            <a:r>
              <a:rPr lang="ru-RU" sz="3200" b="1" dirty="0" err="1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Крюгера</a:t>
            </a: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(проектные предложения)</a:t>
            </a:r>
            <a:endParaRPr lang="ru-RU" sz="32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506" y="1147707"/>
            <a:ext cx="4472539" cy="2970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48" t="16973" r="13263" b="8898"/>
          <a:stretch/>
        </p:blipFill>
        <p:spPr>
          <a:xfrm>
            <a:off x="4591665" y="3376645"/>
            <a:ext cx="4447905" cy="335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36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68978"/>
            <a:ext cx="91439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 купца Шадрина</a:t>
            </a:r>
            <a:endParaRPr lang="ru-RU" sz="32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304" y="789271"/>
            <a:ext cx="8762441" cy="58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52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-91764" y="49160"/>
            <a:ext cx="923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создания </a:t>
            </a:r>
            <a:r>
              <a:rPr lang="ru-RU" sz="3600" b="1" dirty="0" err="1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туркластера</a:t>
            </a:r>
            <a:endParaRPr lang="ru-RU" sz="36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67" b="3377"/>
          <a:stretch/>
        </p:blipFill>
        <p:spPr>
          <a:xfrm>
            <a:off x="137132" y="1032255"/>
            <a:ext cx="8908545" cy="498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21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68978"/>
            <a:ext cx="91439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адресной навигации Барнаула</a:t>
            </a:r>
            <a:endParaRPr lang="ru-RU" sz="32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99.jpg"/>
          <p:cNvPicPr/>
          <p:nvPr/>
        </p:nvPicPr>
        <p:blipFill rotWithShape="1">
          <a:blip r:embed="rId2" cstate="print"/>
          <a:srcRect r="7515"/>
          <a:stretch/>
        </p:blipFill>
        <p:spPr>
          <a:xfrm>
            <a:off x="216593" y="704509"/>
            <a:ext cx="4134026" cy="32514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00" r="17158"/>
          <a:stretch/>
        </p:blipFill>
        <p:spPr>
          <a:xfrm>
            <a:off x="4442090" y="2954956"/>
            <a:ext cx="4547905" cy="37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006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68978"/>
            <a:ext cx="91439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Демидовской площади</a:t>
            </a:r>
            <a:endParaRPr lang="ru-RU" sz="32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1" t="13474" r="1976" b="30526"/>
          <a:stretch>
            <a:fillRect/>
          </a:stretch>
        </p:blipFill>
        <p:spPr>
          <a:xfrm>
            <a:off x="1116531" y="664145"/>
            <a:ext cx="6477802" cy="28247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6" t="14877" r="1553" b="21263"/>
          <a:stretch>
            <a:fillRect/>
          </a:stretch>
        </p:blipFill>
        <p:spPr>
          <a:xfrm>
            <a:off x="1116531" y="3561351"/>
            <a:ext cx="6485607" cy="3181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22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68978"/>
            <a:ext cx="91439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</a:t>
            </a: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Сквера Пушкина</a:t>
            </a:r>
            <a:endParaRPr lang="ru-RU" sz="32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037" t="10755" r="6229" b="7604"/>
          <a:stretch>
            <a:fillRect/>
          </a:stretch>
        </p:blipFill>
        <p:spPr bwMode="auto">
          <a:xfrm>
            <a:off x="669878" y="833519"/>
            <a:ext cx="3871103" cy="288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6495" t="11346" r="6984" b="6866"/>
          <a:stretch>
            <a:fillRect/>
          </a:stretch>
        </p:blipFill>
        <p:spPr bwMode="auto">
          <a:xfrm>
            <a:off x="4745255" y="2194564"/>
            <a:ext cx="4136543" cy="312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7792" t="13946" r="9069" b="8261"/>
          <a:stretch>
            <a:fillRect/>
          </a:stretch>
        </p:blipFill>
        <p:spPr bwMode="auto">
          <a:xfrm>
            <a:off x="678350" y="3792354"/>
            <a:ext cx="3869273" cy="289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122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68978"/>
            <a:ext cx="91439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«Дома </a:t>
            </a:r>
            <a:r>
              <a:rPr lang="ru-RU" sz="3200" b="1" dirty="0" err="1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Лесневского</a:t>
            </a: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350" y="704509"/>
            <a:ext cx="7809297" cy="585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84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68978"/>
            <a:ext cx="91439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водоотведения</a:t>
            </a:r>
            <a:endParaRPr lang="ru-RU" sz="32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2884" t="19967" r="5713" b="6065"/>
          <a:stretch/>
        </p:blipFill>
        <p:spPr>
          <a:xfrm>
            <a:off x="983224" y="635683"/>
            <a:ext cx="7256207" cy="601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59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2 этапа создания кластера</a:t>
            </a:r>
            <a:endParaRPr lang="ru-RU" sz="36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82881" y="742088"/>
            <a:ext cx="8576109" cy="4629752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Барнаулки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демонтаж трамвайного кольца;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очистные сооружения;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конгрессно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-выставочный центр;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частные музеи;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гостиницы;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рестораны;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пешеходная улица;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музей под открытым небом «Сереброплавильный завод».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50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6552" y="675905"/>
            <a:ext cx="5540705" cy="50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37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10787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</a:t>
            </a:r>
            <a:r>
              <a:rPr lang="ru-RU" sz="3600" b="1" dirty="0" err="1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туркластера</a:t>
            </a:r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согласно бизнес-плану</a:t>
            </a:r>
            <a:endParaRPr lang="ru-RU" sz="36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89380" y="1893801"/>
            <a:ext cx="6002335" cy="12036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краевой </a:t>
            </a:r>
            <a:r>
              <a:rPr lang="ru-RU" sz="2500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– </a:t>
            </a: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377,36 </a:t>
            </a:r>
            <a:r>
              <a:rPr lang="ru-RU" sz="2500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lvl="0" algn="just">
              <a:lnSpc>
                <a:spcPct val="150000"/>
              </a:lnSpc>
            </a:pP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</a:t>
            </a:r>
            <a:r>
              <a:rPr lang="ru-RU" sz="2500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– 377,36 млн. руб</a:t>
            </a: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500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2594" y="1893802"/>
            <a:ext cx="2192693" cy="1203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38716" y="4464594"/>
            <a:ext cx="6153000" cy="12036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500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федеральный </a:t>
            </a:r>
            <a:r>
              <a:rPr lang="ru-RU" sz="2500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– </a:t>
            </a: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 млрд. руб.;</a:t>
            </a:r>
          </a:p>
          <a:p>
            <a:pPr lvl="0"/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частные инвестиции </a:t>
            </a:r>
            <a:r>
              <a:rPr lang="ru-RU" sz="2500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млрд. руб.</a:t>
            </a:r>
            <a:endParaRPr lang="ru-RU" sz="2500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2594" y="4464595"/>
            <a:ext cx="2192693" cy="1203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145202" y="3227973"/>
            <a:ext cx="712268" cy="1106098"/>
          </a:xfrm>
          <a:prstGeom prst="downArrow">
            <a:avLst/>
          </a:prstGeom>
          <a:ln w="19050">
            <a:solidFill>
              <a:srgbClr val="023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359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в Ростуризме</a:t>
            </a:r>
            <a:endParaRPr lang="ru-RU" sz="36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606" y="870371"/>
            <a:ext cx="7761693" cy="58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7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10787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кластера </a:t>
            </a:r>
          </a:p>
          <a:p>
            <a:pPr algn="ctr"/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2015-2016 годы</a:t>
            </a:r>
            <a:endParaRPr lang="ru-RU" sz="36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30802" y="1687323"/>
            <a:ext cx="5765946" cy="12036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краевой </a:t>
            </a:r>
            <a:r>
              <a:rPr lang="ru-RU" sz="2500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– 100 млн. руб</a:t>
            </a: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lvl="0" algn="just">
              <a:lnSpc>
                <a:spcPct val="150000"/>
              </a:lnSpc>
            </a:pP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</a:t>
            </a:r>
            <a:r>
              <a:rPr lang="ru-RU" sz="2500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– 100 млн. руб</a:t>
            </a: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500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4015" y="1687324"/>
            <a:ext cx="2192693" cy="1203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80138" y="4258116"/>
            <a:ext cx="5916610" cy="12036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500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федеральный </a:t>
            </a:r>
            <a:r>
              <a:rPr lang="ru-RU" sz="2500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– 691,6 млн. руб</a:t>
            </a: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lvl="0"/>
            <a:r>
              <a:rPr lang="ru-RU" sz="2500" dirty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частные инвестиции – 2,1 млрд. руб.</a:t>
            </a:r>
            <a:endParaRPr lang="ru-RU" sz="2500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4015" y="4258117"/>
            <a:ext cx="2192693" cy="1203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4086623" y="3021495"/>
            <a:ext cx="712268" cy="1106098"/>
          </a:xfrm>
          <a:prstGeom prst="downArrow">
            <a:avLst/>
          </a:prstGeom>
          <a:ln w="19050">
            <a:solidFill>
              <a:srgbClr val="023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90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Террасирование склонов Нагорного парка</a:t>
            </a:r>
            <a:endParaRPr lang="ru-RU" sz="36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614" y="686181"/>
            <a:ext cx="7191160" cy="594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34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мостов</a:t>
            </a:r>
            <a:endParaRPr lang="ru-RU" sz="36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5" y="733948"/>
            <a:ext cx="8298151" cy="55321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88206" y="6313817"/>
            <a:ext cx="5810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Эскиз моста по </a:t>
            </a:r>
            <a:r>
              <a:rPr lang="ru-RU" sz="2000" b="1" dirty="0" err="1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пр-кту</a:t>
            </a:r>
            <a:r>
              <a:rPr lang="ru-RU" sz="20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Ленина</a:t>
            </a:r>
            <a:endParaRPr lang="ru-RU" sz="20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67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Модульная котельная</a:t>
            </a:r>
            <a:endParaRPr lang="ru-RU" sz="36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299" y="931919"/>
            <a:ext cx="8817056" cy="55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15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1000">
              <a:schemeClr val="accent1">
                <a:lumMod val="40000"/>
                <a:lumOff val="60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" y="95250"/>
            <a:ext cx="9144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строительства </a:t>
            </a:r>
            <a:r>
              <a:rPr lang="ru-RU" sz="3600" b="1" dirty="0" err="1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берегоукрепления</a:t>
            </a:r>
            <a:r>
              <a:rPr lang="ru-RU" sz="3600" b="1" dirty="0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23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р.Оби</a:t>
            </a:r>
            <a:endParaRPr lang="ru-RU" sz="3600" b="1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5427748"/>
            <a:ext cx="36580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rgbClr val="0230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542" y="1184779"/>
            <a:ext cx="8182341" cy="545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38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2164</TotalTime>
  <Words>372</Words>
  <Application>Microsoft Office PowerPoint</Application>
  <PresentationFormat>Экран (4:3)</PresentationFormat>
  <Paragraphs>85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 М. Финенко</dc:creator>
  <cp:lastModifiedBy>sibirkina.tp</cp:lastModifiedBy>
  <cp:revision>71</cp:revision>
  <cp:lastPrinted>2015-09-22T02:56:22Z</cp:lastPrinted>
  <dcterms:created xsi:type="dcterms:W3CDTF">2015-06-26T02:02:55Z</dcterms:created>
  <dcterms:modified xsi:type="dcterms:W3CDTF">2016-01-29T05:55:14Z</dcterms:modified>
</cp:coreProperties>
</file>